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948" r:id="rId5"/>
    <p:sldId id="956" r:id="rId6"/>
    <p:sldId id="954" r:id="rId7"/>
    <p:sldId id="953" r:id="rId8"/>
    <p:sldId id="957" r:id="rId9"/>
    <p:sldId id="958" r:id="rId10"/>
    <p:sldId id="959" r:id="rId11"/>
    <p:sldId id="960" r:id="rId12"/>
    <p:sldId id="961" r:id="rId13"/>
    <p:sldId id="963" r:id="rId14"/>
    <p:sldId id="966" r:id="rId15"/>
    <p:sldId id="964" r:id="rId16"/>
    <p:sldId id="965" r:id="rId17"/>
    <p:sldId id="967" r:id="rId18"/>
    <p:sldId id="968" r:id="rId19"/>
    <p:sldId id="952" r:id="rId20"/>
    <p:sldId id="969" r:id="rId21"/>
    <p:sldId id="970" r:id="rId22"/>
    <p:sldId id="971" r:id="rId23"/>
    <p:sldId id="980" r:id="rId24"/>
    <p:sldId id="972" r:id="rId25"/>
    <p:sldId id="949" r:id="rId26"/>
    <p:sldId id="950" r:id="rId27"/>
    <p:sldId id="775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24" y="-114"/>
      </p:cViewPr>
      <p:guideLst>
        <p:guide orient="horz" pos="2192"/>
        <p:guide pos="29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F164-191C-4A91-8C3C-EBE3AD5E63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1305-39DF-4191-A54E-2941754B91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2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72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CC01898-501E-4AE3-8D02-C7E237E57FF5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71614"/>
            <a:ext cx="8372476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71466" y="6388100"/>
            <a:ext cx="3772535" cy="46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4C8-596A-4388-8271-DAB49C80D4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E1AD-AB27-49E5-A535-9CA03846A5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19095"/>
            <a:ext cx="9144000" cy="108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5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「保质期码」相关学习</a:t>
            </a:r>
            <a:endParaRPr lang="zh-CN" altLang="zh-CN" sz="5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85915" y="5585460"/>
            <a:ext cx="217551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2021-01-15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685915" y="5036820"/>
            <a:ext cx="217551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营运培训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位数字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8226000" cy="29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0793" y="5219227"/>
            <a:ext cx="8226000" cy="125920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16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数字：代表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随机校验位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0-9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之间的任意一个数字均可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●供应商打样图示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-2147482618" descr="1610587259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45820" y="2719705"/>
            <a:ext cx="250825" cy="483235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5820" y="3529965"/>
            <a:ext cx="3105150" cy="1259205"/>
          </a:xfrm>
          <a:prstGeom prst="rect">
            <a:avLst/>
          </a:prstGeom>
          <a:solidFill>
            <a:srgbClr val="FFFF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固定数字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“9”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●供应商打样图示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-2147482618" descr="1610587259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061085" y="2719705"/>
            <a:ext cx="1457960" cy="483235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61085" y="3529965"/>
            <a:ext cx="3105150" cy="1259205"/>
          </a:xfrm>
          <a:prstGeom prst="rect">
            <a:avLst/>
          </a:prstGeom>
          <a:solidFill>
            <a:srgbClr val="FFFF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商品编码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●供应商打样图示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-2147482618" descr="1610587259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496185" y="2791460"/>
            <a:ext cx="1457960" cy="737870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8995" y="3745230"/>
            <a:ext cx="3105150" cy="1259205"/>
          </a:xfrm>
          <a:prstGeom prst="rect">
            <a:avLst/>
          </a:prstGeom>
          <a:solidFill>
            <a:srgbClr val="FFFF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商品到期日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●供应商打样图示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-2147482618" descr="1610587259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3931285" y="2791460"/>
            <a:ext cx="503555" cy="353060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31285" y="3745230"/>
            <a:ext cx="3105150" cy="1259205"/>
          </a:xfrm>
          <a:prstGeom prst="rect">
            <a:avLst/>
          </a:prstGeom>
          <a:solidFill>
            <a:srgbClr val="FFFF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商品到期时间点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1285" y="3242310"/>
            <a:ext cx="1167130" cy="300990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●供应商打样图示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72225" y="4062095"/>
            <a:ext cx="46609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-2147482618" descr="1610587259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4433570" y="3529965"/>
            <a:ext cx="3105150" cy="1259205"/>
          </a:xfrm>
          <a:prstGeom prst="rect">
            <a:avLst/>
          </a:prstGeom>
          <a:solidFill>
            <a:srgbClr val="FFFF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随机数字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“3”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3570" y="2719705"/>
            <a:ext cx="250825" cy="483235"/>
          </a:xfrm>
          <a:prstGeom prst="rect">
            <a:avLst/>
          </a:prstGeom>
          <a:noFill/>
          <a:ln w="381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」过期示例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801495"/>
            <a:ext cx="5202000" cy="167894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30505" y="3709035"/>
            <a:ext cx="8227060" cy="29895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」编码规则，该商品到期时间点为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，从收银机登入该商品，收银机自动弹出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该商品已过保不允许售卖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对话框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52850" y="2963545"/>
            <a:ext cx="399415" cy="51752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●过保商品收银提示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3" y="1784985"/>
            <a:ext cx="8537575" cy="485267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3275965" y="4205605"/>
            <a:ext cx="4032250" cy="17437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793" y="1801495"/>
            <a:ext cx="5200560" cy="16776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」过期示例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30505" y="3709035"/>
            <a:ext cx="8227060" cy="29895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该商品包装上保质期时间点为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，但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」编码规则，该商品过期时间点为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17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，收银登入该商品时，收银机自动弹出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该商品已过保不允许售卖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对话框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66185" y="2963545"/>
            <a:ext cx="373380" cy="51752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●注意事项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35" y="2273935"/>
            <a:ext cx="9143365" cy="245173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虽然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」可以一定程度上避免将过期商品售卖给顾客，但店铺还是要认真检查商品鲜度！</a:t>
            </a:r>
            <a:endParaRPr lang="zh-CN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对于明确标有到期时间点的商品，要提前一小时下架哦！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的含义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30505" y="1986915"/>
            <a:ext cx="8227060" cy="271081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♦含义：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保质期码是指，公司根据商品到达保质期的时间，设定系统规则，对商品重新编码，重新编码后的条形码即为保质期码，该保质期码将取代原有条形码张贴在商品上</a:t>
            </a: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505" y="1801495"/>
            <a:ext cx="8227060" cy="4872990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♦「保质期码」切换当天，店铺仍有前一天剩余的部分商品</a:t>
            </a:r>
            <a:endParaRPr lang="zh-CN" altLang="en-US" sz="20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♦这些商品包装上的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原有条形码失效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，不能被收银系统识别，店铺需按以下流程提前进行处理：</a:t>
            </a:r>
            <a:endParaRPr lang="zh-CN" altLang="en-US" sz="20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①在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系统切换前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，店铺需按照前述方法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对剩余商品手动编码</a:t>
            </a:r>
            <a:endParaRPr lang="zh-CN" altLang="en-US" sz="20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②将保质期码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写在不干胶纸上</a:t>
            </a:r>
            <a:endParaRPr lang="zh-CN" altLang="en-US" sz="20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③将不干胶纸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贴在剩余商品的原条形码上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，将其覆盖</a:t>
            </a:r>
            <a:endParaRPr lang="zh-CN" altLang="en-US" sz="20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④待系统切换完毕，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手动输入</a:t>
            </a:r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不干胶纸上的保质期码结账</a:t>
            </a:r>
            <a:endParaRPr lang="zh-CN" altLang="en-US" sz="20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0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注意：保质期码张贴时间以系统部当晚通知为准</a:t>
            </a:r>
            <a:endParaRPr lang="zh-CN" altLang="en-US" sz="20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●店铺剩余库存处理方法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●手动编码示例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40" y="5092700"/>
            <a:ext cx="3552825" cy="167894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30505" y="1986915"/>
            <a:ext cx="8227060" cy="29895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以【QM咖喱椰香鸡大口饭团162g】为例：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该商品编码为：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243279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该商品包装上的保质期为：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00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则手动编码为：</a:t>
            </a:r>
            <a:r>
              <a:rPr lang="en-US" altLang="zh-CN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en-US" altLang="zh-CN" sz="24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243279</a:t>
            </a:r>
            <a:r>
              <a:rPr lang="en-US" altLang="zh-CN" sz="2400" dirty="0" smtClean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21011910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（最后一位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0-9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均可）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88255" y="6348095"/>
            <a:ext cx="3023870" cy="31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92432792101190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上箭头 5"/>
          <p:cNvSpPr/>
          <p:nvPr/>
        </p:nvSpPr>
        <p:spPr>
          <a:xfrm rot="5400000">
            <a:off x="3705860" y="5018405"/>
            <a:ext cx="1002030" cy="1150620"/>
          </a:xfrm>
          <a:prstGeom prst="bentUpArrow">
            <a:avLst>
              <a:gd name="adj1" fmla="val 19708"/>
              <a:gd name="adj2" fmla="val 25000"/>
              <a:gd name="adj3" fmla="val 329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●不干胶粘贴示例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3476625" cy="463867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93878" y="1986915"/>
            <a:ext cx="3477260" cy="46404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0" name="燕尾形 9"/>
          <p:cNvSpPr/>
          <p:nvPr/>
        </p:nvSpPr>
        <p:spPr>
          <a:xfrm>
            <a:off x="3782348" y="3932555"/>
            <a:ext cx="736600" cy="43243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793" y="178485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●手动输入编码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31470" y="3091180"/>
            <a:ext cx="2400935" cy="10287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793" y="1784855"/>
            <a:ext cx="8539200" cy="48528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●成功登入商品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31470" y="3091180"/>
            <a:ext cx="4185285" cy="112268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82815" y="932091"/>
            <a:ext cx="8377918" cy="2739571"/>
          </a:xfrm>
          <a:prstGeom prst="rect">
            <a:avLst/>
          </a:prstGeom>
        </p:spPr>
        <p:txBody>
          <a:bodyPr lIns="65305" tIns="32652" rIns="65305" bIns="32652"/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930" b="1" dirty="0"/>
          </a:p>
          <a:p>
            <a:pPr algn="ctr"/>
            <a:endParaRPr lang="zh-CN" altLang="en-US" sz="6930" b="1" dirty="0"/>
          </a:p>
          <a:p>
            <a:pPr algn="ctr"/>
            <a:r>
              <a:rPr lang="zh-CN" altLang="en-US" sz="5715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协同、共赢、尊重、分享</a:t>
            </a:r>
            <a:endParaRPr lang="zh-CN" altLang="en-US" sz="6930" b="1" dirty="0"/>
          </a:p>
          <a:p>
            <a:pPr algn="ctr"/>
            <a:endParaRPr lang="zh-CN" altLang="en-US" sz="6930" b="1" dirty="0"/>
          </a:p>
        </p:txBody>
      </p:sp>
      <p:sp>
        <p:nvSpPr>
          <p:cNvPr id="2" name="标题 1"/>
          <p:cNvSpPr txBox="1"/>
          <p:nvPr/>
        </p:nvSpPr>
        <p:spPr>
          <a:xfrm>
            <a:off x="1392466" y="166009"/>
            <a:ext cx="6079671" cy="606425"/>
          </a:xfrm>
          <a:prstGeom prst="rect">
            <a:avLst/>
          </a:prstGeom>
        </p:spPr>
        <p:txBody>
          <a:bodyPr lIns="65305" tIns="32652" rIns="65305" bIns="32652"/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343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" y="-1814"/>
            <a:ext cx="9146721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" y="2232479"/>
            <a:ext cx="9105446" cy="17879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5" tIns="32652" rIns="65305" bIns="32652" rtlCol="0" anchor="ctr"/>
          <a:lstStyle/>
          <a:p>
            <a:pPr algn="ctr"/>
            <a:endParaRPr lang="zh-CN" altLang="en-US" sz="1285"/>
          </a:p>
        </p:txBody>
      </p:sp>
      <p:sp>
        <p:nvSpPr>
          <p:cNvPr id="7" name="文本框 6"/>
          <p:cNvSpPr txBox="1"/>
          <p:nvPr/>
        </p:nvSpPr>
        <p:spPr>
          <a:xfrm>
            <a:off x="415473" y="2731409"/>
            <a:ext cx="8345261" cy="790575"/>
          </a:xfrm>
          <a:prstGeom prst="rect">
            <a:avLst/>
          </a:prstGeom>
          <a:noFill/>
        </p:spPr>
        <p:txBody>
          <a:bodyPr wrap="square" lIns="65305" tIns="32652" rIns="65305" bIns="32652" rtlCol="0">
            <a:spAutoFit/>
          </a:bodyPr>
          <a:lstStyle/>
          <a:p>
            <a:pPr algn="ctr"/>
            <a:r>
              <a:rPr lang="zh-CN" altLang="en-US" sz="4715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协同、共赢、尊重、分享</a:t>
            </a:r>
            <a:endParaRPr lang="zh-CN" altLang="en-US" sz="4715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的目的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30505" y="1986915"/>
            <a:ext cx="8227060" cy="2710800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♦目的：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系统上线后，当贴有保质期码的商品到达保质期时，该商品将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不能再登入收银系统结账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，公司利用技术手段避免店铺销售过期商品，为顾客的食品安全提供保障</a:t>
            </a: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适用范围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30505" y="1986915"/>
            <a:ext cx="8227060" cy="454215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♦由于保质期码必须由供应商配合单独打码，所以，保质期码并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不能适用店铺所有商品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♦待全部测试完成上线后，保质期码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可适用于所有供应商打标贴码的商品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♦具体分类有：</a:t>
            </a: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三明治、饭团、便当、沙拉、手卷、水果、甜品、面包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注意：由于上线时间不同，以具体通知的适用商品为主</a:t>
            </a: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」规则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40" y="5092700"/>
            <a:ext cx="3552825" cy="167894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30505" y="1986915"/>
            <a:ext cx="8227060" cy="298958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以【QM咖喱椰香鸡大口饭团162g】为例：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该商品编码为：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243279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该商品原有条形码为：6927128270075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该商品变更后的条形码为：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9243279210112100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（该条形码即保质期码）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直角上箭头 6"/>
          <p:cNvSpPr/>
          <p:nvPr/>
        </p:nvSpPr>
        <p:spPr>
          <a:xfrm rot="5400000">
            <a:off x="3705860" y="5018405"/>
            <a:ext cx="1002030" cy="1150620"/>
          </a:xfrm>
          <a:prstGeom prst="bentUpArrow">
            <a:avLst>
              <a:gd name="adj1" fmla="val 19708"/>
              <a:gd name="adj2" fmla="val 25000"/>
              <a:gd name="adj3" fmla="val 329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位数字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8226000" cy="29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411605" y="4062095"/>
            <a:ext cx="41275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0793" y="5219227"/>
            <a:ext cx="8226000" cy="125920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数字：代表编码类型，保质期码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均以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“9”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开头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2-7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位数字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8226000" cy="29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770380" y="4062095"/>
            <a:ext cx="205740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0793" y="5219227"/>
            <a:ext cx="8226000" cy="125920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2-7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数字：代表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商品编码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-13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位数字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8226000" cy="29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3779520" y="4062095"/>
            <a:ext cx="205740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0793" y="5219227"/>
            <a:ext cx="8226000" cy="125920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8-13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数字：代表商品的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到期日期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该示例商品的到期日为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0793" y="998855"/>
            <a:ext cx="4286250" cy="62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14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-15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位数字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9143365" cy="916940"/>
            <a:chOff x="0" y="0"/>
            <a:chExt cx="26746" cy="19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240" cy="1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31" y="0"/>
              <a:ext cx="22615" cy="1983"/>
            </a:xfrm>
            <a:prstGeom prst="rect">
              <a:avLst/>
            </a:prstGeom>
            <a:solidFill>
              <a:srgbClr val="E60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4" descr="1610419220(1)"/>
          <p:cNvPicPr/>
          <p:nvPr/>
        </p:nvPicPr>
        <p:blipFill>
          <a:blip r:embed="rId2"/>
          <a:stretch>
            <a:fillRect/>
          </a:stretch>
        </p:blipFill>
        <p:spPr>
          <a:xfrm>
            <a:off x="230793" y="1986915"/>
            <a:ext cx="8226000" cy="29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5716905" y="4062095"/>
            <a:ext cx="690880" cy="76898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0793" y="5219227"/>
            <a:ext cx="8226000" cy="1259205"/>
          </a:xfrm>
          <a:prstGeom prst="rect">
            <a:avLst/>
          </a:prstGeom>
          <a:solidFill>
            <a:srgbClr val="FFC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保质期码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14-15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数字：代表商品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到期的具体时间点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该示例商品的到期时间点为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793" y="1986915"/>
            <a:ext cx="8225790" cy="1681480"/>
          </a:xfrm>
          <a:prstGeom prst="rect">
            <a:avLst/>
          </a:prstGeom>
          <a:solidFill>
            <a:srgbClr val="FF0000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注意：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若商品到期时间点并非整数，第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14-15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位数字取整编写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例：当保质期时间点为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时，第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14-15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位数字为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“18”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WPS 演示</Application>
  <PresentationFormat>全屏显示(4:3)</PresentationFormat>
  <Paragraphs>125</Paragraphs>
  <Slides>25</Slides>
  <Notes>52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华文楷体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中国石油大学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培训部专用</dc:creator>
  <cp:lastModifiedBy>Mines</cp:lastModifiedBy>
  <cp:revision>139</cp:revision>
  <dcterms:created xsi:type="dcterms:W3CDTF">2019-02-14T01:13:00Z</dcterms:created>
  <dcterms:modified xsi:type="dcterms:W3CDTF">2021-12-29T03:15:05Z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